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63" r:id="rId2"/>
    <p:sldId id="267" r:id="rId3"/>
    <p:sldId id="256" r:id="rId4"/>
    <p:sldId id="257" r:id="rId5"/>
    <p:sldId id="260" r:id="rId6"/>
    <p:sldId id="258" r:id="rId7"/>
    <p:sldId id="262" r:id="rId8"/>
    <p:sldId id="265" r:id="rId9"/>
    <p:sldId id="266" r:id="rId10"/>
    <p:sldId id="261" r:id="rId1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66" y="-2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B084-6103-48AC-A5AC-753B0DFA5A3C}" type="datetimeFigureOut">
              <a:rPr lang="tr-TR" smtClean="0"/>
              <a:t>5.10.2024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0844-2131-4932-A437-B0C80C6806C2}" type="slidenum">
              <a:rPr lang="tr-TR" smtClean="0"/>
              <a:t>‹#›</a:t>
            </a:fld>
            <a:endParaRPr lang="tr-TR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B084-6103-48AC-A5AC-753B0DFA5A3C}" type="datetimeFigureOut">
              <a:rPr lang="tr-TR" smtClean="0"/>
              <a:t>5.10.2024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0844-2131-4932-A437-B0C80C6806C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B084-6103-48AC-A5AC-753B0DFA5A3C}" type="datetimeFigureOut">
              <a:rPr lang="tr-TR" smtClean="0"/>
              <a:t>5.10.2024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0844-2131-4932-A437-B0C80C6806C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B084-6103-48AC-A5AC-753B0DFA5A3C}" type="datetimeFigureOut">
              <a:rPr lang="tr-TR" smtClean="0"/>
              <a:t>5.10.2024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0844-2131-4932-A437-B0C80C6806C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B084-6103-48AC-A5AC-753B0DFA5A3C}" type="datetimeFigureOut">
              <a:rPr lang="tr-TR" smtClean="0"/>
              <a:t>5.10.2024</a:t>
            </a:fld>
            <a:endParaRPr lang="tr-TR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0844-2131-4932-A437-B0C80C6806C2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B084-6103-48AC-A5AC-753B0DFA5A3C}" type="datetimeFigureOut">
              <a:rPr lang="tr-TR" smtClean="0"/>
              <a:t>5.10.2024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0844-2131-4932-A437-B0C80C6806C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B084-6103-48AC-A5AC-753B0DFA5A3C}" type="datetimeFigureOut">
              <a:rPr lang="tr-TR" smtClean="0"/>
              <a:t>5.10.2024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0844-2131-4932-A437-B0C80C6806C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B084-6103-48AC-A5AC-753B0DFA5A3C}" type="datetimeFigureOut">
              <a:rPr lang="tr-TR" smtClean="0"/>
              <a:t>5.10.2024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0844-2131-4932-A437-B0C80C6806C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B084-6103-48AC-A5AC-753B0DFA5A3C}" type="datetimeFigureOut">
              <a:rPr lang="tr-TR" smtClean="0"/>
              <a:t>5.10.2024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0844-2131-4932-A437-B0C80C6806C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B084-6103-48AC-A5AC-753B0DFA5A3C}" type="datetimeFigureOut">
              <a:rPr lang="tr-TR" smtClean="0"/>
              <a:t>5.10.2024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0844-2131-4932-A437-B0C80C6806C2}" type="slidenum">
              <a:rPr lang="tr-TR" smtClean="0"/>
              <a:t>‹#›</a:t>
            </a:fld>
            <a:endParaRPr lang="tr-TR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B084-6103-48AC-A5AC-753B0DFA5A3C}" type="datetimeFigureOut">
              <a:rPr lang="tr-TR" smtClean="0"/>
              <a:t>5.10.2024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0844-2131-4932-A437-B0C80C6806C2}" type="slidenum">
              <a:rPr lang="tr-TR" smtClean="0"/>
              <a:t>‹#›</a:t>
            </a:fld>
            <a:endParaRPr lang="tr-TR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988B084-6103-48AC-A5AC-753B0DFA5A3C}" type="datetimeFigureOut">
              <a:rPr lang="tr-TR" smtClean="0"/>
              <a:t>5.10.2024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BF10844-2131-4932-A437-B0C80C6806C2}" type="slidenum">
              <a:rPr lang="tr-TR" smtClean="0"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2276872"/>
            <a:ext cx="7800882" cy="815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ÖLÜMSÜZ KAHRAMANLAR🇹🇷🇹🇷 on X: &quot;ŞEHİT Selçuk Paker Sokaklara sığmayan 2  metrelik yiğit , hangi tabuta sığdı Mekanın cennet olsun Ad günün kutlu  olsun #ölümsüzkahramanlar https://t.co/YusvbgOokt&quot; / X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9" t="14203" r="48245" b="8916"/>
          <a:stretch/>
        </p:blipFill>
        <p:spPr bwMode="auto">
          <a:xfrm rot="232936">
            <a:off x="101350" y="308360"/>
            <a:ext cx="2557084" cy="6286073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851920" y="5915625"/>
            <a:ext cx="4680520" cy="78296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tr-TR" cap="all" spc="0" dirty="0" err="1" smtClean="0">
                <a:ln>
                  <a:solidFill>
                    <a:schemeClr val="bg2">
                      <a:lumMod val="75000"/>
                      <a:lumOff val="25000"/>
                    </a:schemeClr>
                  </a:solidFill>
                </a:ln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ŞEHİdimiz</a:t>
            </a:r>
            <a:r>
              <a:rPr lang="tr-TR" cap="all" spc="0" dirty="0" smtClean="0">
                <a:ln>
                  <a:solidFill>
                    <a:schemeClr val="bg2">
                      <a:lumMod val="75000"/>
                      <a:lumOff val="25000"/>
                    </a:schemeClr>
                  </a:solidFill>
                </a:ln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ANISINA …</a:t>
            </a:r>
            <a:endParaRPr lang="tr-TR" cap="all" spc="0" dirty="0">
              <a:ln>
                <a:solidFill>
                  <a:schemeClr val="bg2">
                    <a:lumMod val="75000"/>
                    <a:lumOff val="25000"/>
                  </a:schemeClr>
                </a:solidFill>
              </a:ln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411760" y="221974"/>
            <a:ext cx="658677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800" b="1" cap="all" spc="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Ümraniye </a:t>
            </a:r>
            <a:r>
              <a:rPr lang="tr-TR" sz="4800" b="1" cap="all" spc="0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atakent</a:t>
            </a:r>
            <a:r>
              <a:rPr lang="tr-TR" sz="4800" b="1" cap="all" spc="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tr-TR" sz="4800" b="1" cap="all" spc="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tr-TR" sz="4800" b="1" cap="all" spc="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şehit </a:t>
            </a:r>
            <a:r>
              <a:rPr lang="tr-TR" sz="4800" b="1" cap="all" spc="0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selçuk</a:t>
            </a:r>
            <a:r>
              <a:rPr lang="tr-TR" sz="4800" b="1" cap="all" spc="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tr-TR" sz="4800" b="1" cap="all" spc="0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paker</a:t>
            </a:r>
            <a:r>
              <a:rPr lang="tr-TR" sz="4800" b="1" cap="all" spc="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tr-TR" sz="4800" b="1" cap="all" spc="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tr-TR" sz="4800" b="1" cap="all" spc="0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anadolu</a:t>
            </a:r>
            <a:r>
              <a:rPr lang="tr-TR" sz="4800" b="1" cap="all" spc="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lisesi</a:t>
            </a:r>
            <a:endParaRPr lang="tr-TR" sz="4800" b="1" cap="all" spc="0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472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63" y="160337"/>
            <a:ext cx="8895370" cy="6437015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18000"/>
              </a:schemeClr>
            </a:glow>
            <a:outerShdw dist="35921" dir="2700000" algn="ctr" rotWithShape="0">
              <a:schemeClr val="bg2">
                <a:alpha val="76000"/>
              </a:schemeClr>
            </a:outerShdw>
            <a:reflection stA="0" endPos="65000" dist="50800" dir="5400000" sy="-100000" algn="bl" rotWithShape="0"/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111" y="5095848"/>
            <a:ext cx="3005137" cy="33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2" descr="blob:https://web.whatsapp.com/86e6c298-f41c-4f6a-8eff-be95ba162c6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55575" y="332656"/>
            <a:ext cx="8808913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5400" b="1" cap="all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60000" endA="900" endPos="60000" dist="29997" dir="5400000" sy="-100000" algn="bl" rotWithShape="0"/>
                </a:effectLst>
              </a:rPr>
              <a:t>ŞEHİDİMİZİN ARDINDAN</a:t>
            </a:r>
            <a:endParaRPr lang="tr-TR" sz="5400" b="1" cap="all" spc="0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194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79513" y="188640"/>
            <a:ext cx="8640960" cy="954107"/>
          </a:xfrm>
          <a:prstGeom prst="rect">
            <a:avLst/>
          </a:prstGeom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dirty="0" smtClean="0">
                <a:ln w="17780" cmpd="sng">
                  <a:solidFill>
                    <a:schemeClr val="bg2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ŞEHİT SELÇUK PAKER’İN </a:t>
            </a:r>
            <a:br>
              <a:rPr lang="tr-TR" sz="2800" b="1" dirty="0" smtClean="0">
                <a:ln w="17780" cmpd="sng">
                  <a:solidFill>
                    <a:schemeClr val="bg2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tr-TR" sz="2800" b="1" dirty="0" smtClean="0">
                <a:ln w="17780" cmpd="sng">
                  <a:solidFill>
                    <a:schemeClr val="bg2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DİYARBAKIR SUR’DAKİ CENAZE TÖRENİ</a:t>
            </a:r>
            <a:endParaRPr lang="tr-TR" sz="2800" b="1" dirty="0">
              <a:ln w="17780" cmpd="sng">
                <a:solidFill>
                  <a:schemeClr val="bg2">
                    <a:lumMod val="75000"/>
                    <a:lumOff val="25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3076" name="Picture 4" descr="http://diyarbakir.gov.tr/kurumlar/diyarbakir.gov.tr/HABERLER/2016/Ocak/31.01.2016%20Sehit%20Piyade%20Uzman%20Cavus%20Ugurlama%20Toreni/DSC_32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96753"/>
            <a:ext cx="5328592" cy="54006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268760"/>
            <a:ext cx="3312369" cy="52565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085184"/>
            <a:ext cx="3005137" cy="33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99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ypak\Desktop\ATAKENT_ANADOLU_LYSESY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700" y="5157191"/>
            <a:ext cx="1656184" cy="1617889"/>
          </a:xfrm>
          <a:prstGeom prst="roundRect">
            <a:avLst>
              <a:gd name="adj" fmla="val 26574"/>
            </a:avLst>
          </a:prstGeom>
          <a:solidFill>
            <a:srgbClr val="FFFFFF">
              <a:shade val="85000"/>
            </a:srgbClr>
          </a:solidFill>
          <a:ln w="34925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9" b="12088"/>
          <a:stretch/>
        </p:blipFill>
        <p:spPr bwMode="auto">
          <a:xfrm>
            <a:off x="4944552" y="1808641"/>
            <a:ext cx="3904060" cy="3216734"/>
          </a:xfrm>
          <a:prstGeom prst="roundRect">
            <a:avLst>
              <a:gd name="adj" fmla="val 3094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6896" y="1916832"/>
            <a:ext cx="4937656" cy="310854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tr-TR" sz="2800" b="1" dirty="0" smtClean="0">
                <a:ln w="17780" cmpd="sng">
                  <a:solidFill>
                    <a:schemeClr val="bg2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889000" stA="81000" endPos="31000" dist="596900" dir="5400000" sy="-100000" algn="bl" rotWithShape="0"/>
                </a:effectLst>
              </a:rPr>
              <a:t>  </a:t>
            </a:r>
            <a:r>
              <a:rPr lang="tr-TR" sz="2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889000" stA="81000" endPos="31000" dist="596900" dir="5400000" sy="-100000" algn="bl" rotWithShape="0"/>
                </a:effectLst>
              </a:rPr>
              <a:t>BAYRAKLARI </a:t>
            </a:r>
            <a:br>
              <a:rPr lang="tr-TR" sz="2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889000" stA="81000" endPos="31000" dist="596900" dir="5400000" sy="-100000" algn="bl" rotWithShape="0"/>
                </a:effectLst>
              </a:rPr>
            </a:br>
            <a:r>
              <a:rPr lang="tr-TR" sz="2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889000" stA="81000" endPos="31000" dist="596900" dir="5400000" sy="-100000" algn="bl" rotWithShape="0"/>
                </a:effectLst>
              </a:rPr>
              <a:t>  BAYRAK </a:t>
            </a:r>
            <a:r>
              <a:rPr lang="tr-TR" sz="2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889000" stA="81000" endPos="31000" dist="596900" dir="5400000" sy="-100000" algn="bl" rotWithShape="0"/>
                </a:effectLst>
              </a:rPr>
              <a:t>YAPAN </a:t>
            </a:r>
            <a:r>
              <a:rPr lang="tr-TR" sz="28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889000" stA="81000" endPos="31000" dist="596900" dir="5400000" sy="-100000" algn="bl" rotWithShape="0"/>
                </a:effectLst>
              </a:rPr>
              <a:t/>
            </a:r>
            <a:br>
              <a:rPr lang="tr-TR" sz="28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889000" stA="81000" endPos="31000" dist="596900" dir="5400000" sy="-100000" algn="bl" rotWithShape="0"/>
                </a:effectLst>
              </a:rPr>
            </a:br>
            <a:r>
              <a:rPr lang="tr-TR" sz="2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889000" stA="81000" endPos="31000" dist="596900" dir="5400000" sy="-100000" algn="bl" rotWithShape="0"/>
                </a:effectLst>
              </a:rPr>
              <a:t>  ÜSTÜNDEKİ </a:t>
            </a:r>
            <a:r>
              <a:rPr lang="tr-TR" sz="2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889000" stA="81000" endPos="31000" dist="596900" dir="5400000" sy="-100000" algn="bl" rotWithShape="0"/>
                </a:effectLst>
              </a:rPr>
              <a:t>KANDIR. </a:t>
            </a:r>
            <a:br>
              <a:rPr lang="tr-TR" sz="2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889000" stA="81000" endPos="31000" dist="596900" dir="5400000" sy="-100000" algn="bl" rotWithShape="0"/>
                </a:effectLst>
              </a:rPr>
            </a:br>
            <a:r>
              <a:rPr lang="tr-TR" sz="2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889000" stA="81000" endPos="31000" dist="596900" dir="5400000" sy="-100000" algn="bl" rotWithShape="0"/>
                </a:effectLst>
              </a:rPr>
              <a:t>  TOPRAK</a:t>
            </a:r>
            <a:r>
              <a:rPr lang="tr-TR" sz="2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889000" stA="81000" endPos="31000" dist="596900" dir="5400000" sy="-100000" algn="bl" rotWithShape="0"/>
                </a:effectLst>
              </a:rPr>
              <a:t>, </a:t>
            </a:r>
            <a:br>
              <a:rPr lang="tr-TR" sz="2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889000" stA="81000" endPos="31000" dist="596900" dir="5400000" sy="-100000" algn="bl" rotWithShape="0"/>
                </a:effectLst>
              </a:rPr>
            </a:br>
            <a:r>
              <a:rPr lang="tr-TR" sz="2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889000" stA="81000" endPos="31000" dist="596900" dir="5400000" sy="-100000" algn="bl" rotWithShape="0"/>
                </a:effectLst>
              </a:rPr>
              <a:t>  EĞER</a:t>
            </a:r>
            <a:r>
              <a:rPr lang="tr-TR" sz="2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889000" stA="81000" endPos="31000" dist="596900" dir="5400000" sy="-100000" algn="bl" rotWithShape="0"/>
                </a:effectLst>
              </a:rPr>
              <a:t>, UĞRUNDA </a:t>
            </a:r>
            <a:r>
              <a:rPr lang="tr-TR" sz="2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889000" stA="81000" endPos="31000" dist="596900" dir="5400000" sy="-100000" algn="bl" rotWithShape="0"/>
                </a:effectLst>
              </a:rPr>
              <a:t>ÖLEN</a:t>
            </a:r>
            <a:br>
              <a:rPr lang="tr-TR" sz="2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889000" stA="81000" endPos="31000" dist="596900" dir="5400000" sy="-100000" algn="bl" rotWithShape="0"/>
                </a:effectLst>
              </a:rPr>
            </a:br>
            <a:r>
              <a:rPr lang="tr-TR" sz="2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889000" stA="81000" endPos="31000" dist="596900" dir="5400000" sy="-100000" algn="bl" rotWithShape="0"/>
                </a:effectLst>
              </a:rPr>
              <a:t>  VARSA </a:t>
            </a:r>
            <a:r>
              <a:rPr lang="tr-TR" sz="2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889000" stA="81000" endPos="31000" dist="596900" dir="5400000" sy="-100000" algn="bl" rotWithShape="0"/>
                </a:effectLst>
              </a:rPr>
              <a:t/>
            </a:r>
            <a:br>
              <a:rPr lang="tr-TR" sz="2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889000" stA="81000" endPos="31000" dist="596900" dir="5400000" sy="-100000" algn="bl" rotWithShape="0"/>
                </a:effectLst>
              </a:rPr>
            </a:br>
            <a:r>
              <a:rPr lang="tr-TR" sz="2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889000" stA="81000" endPos="31000" dist="596900" dir="5400000" sy="-100000" algn="bl" rotWithShape="0"/>
                </a:effectLst>
              </a:rPr>
              <a:t>  VATANDIR</a:t>
            </a:r>
            <a:r>
              <a:rPr lang="tr-TR" sz="2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889000" stA="81000" endPos="31000" dist="596900" dir="5400000" sy="-100000" algn="bl" rotWithShape="0"/>
                </a:effectLst>
              </a:rPr>
              <a:t>. </a:t>
            </a:r>
          </a:p>
        </p:txBody>
      </p:sp>
      <p:sp>
        <p:nvSpPr>
          <p:cNvPr id="9" name="Dikdörtgen 8"/>
          <p:cNvSpPr/>
          <p:nvPr/>
        </p:nvSpPr>
        <p:spPr>
          <a:xfrm>
            <a:off x="0" y="54315"/>
            <a:ext cx="9111145" cy="175432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lumOff val="2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  <a:reflection blurRad="6350" stA="50000" endA="300" endPos="555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76200" prstMaterial="matte">
              <a:bevelT w="25400" h="55880" prst="artDeco"/>
              <a:bevelB w="38100" h="38100" prst="relaxedInset"/>
              <a:contourClr>
                <a:schemeClr val="tx1">
                  <a:lumMod val="85000"/>
                </a:schemeClr>
              </a:contourClr>
            </a:sp3d>
          </a:bodyPr>
          <a:lstStyle/>
          <a:p>
            <a:pPr algn="ctr"/>
            <a:r>
              <a:rPr lang="tr-TR" sz="5400" b="1" spc="50" dirty="0" smtClean="0">
                <a:ln w="11430">
                  <a:solidFill>
                    <a:schemeClr val="bg2">
                      <a:lumMod val="75000"/>
                      <a:lumOff val="25000"/>
                    </a:schemeClr>
                  </a:solidFill>
                </a:ln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  <a:r>
              <a:rPr lang="tr-TR" sz="5400" b="1" spc="50" dirty="0" smtClean="0">
                <a:ln w="11430">
                  <a:solidFill>
                    <a:schemeClr val="bg2">
                      <a:lumMod val="75000"/>
                      <a:lumOff val="25000"/>
                    </a:schemeClr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ŞEHİDİMİZ</a:t>
            </a:r>
            <a:br>
              <a:rPr lang="tr-TR" sz="5400" b="1" spc="50" dirty="0" smtClean="0">
                <a:ln w="11430">
                  <a:solidFill>
                    <a:schemeClr val="bg2">
                      <a:lumMod val="75000"/>
                      <a:lumOff val="25000"/>
                    </a:schemeClr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tr-TR" sz="5400" b="1" spc="50" dirty="0" smtClean="0">
                <a:ln w="11430">
                  <a:solidFill>
                    <a:schemeClr val="bg2">
                      <a:lumMod val="75000"/>
                      <a:lumOff val="25000"/>
                    </a:schemeClr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SELÇUK PAKER</a:t>
            </a:r>
            <a:endParaRPr lang="tr-TR" sz="5400" b="1" spc="50" dirty="0">
              <a:ln w="11430">
                <a:solidFill>
                  <a:schemeClr val="bg2">
                    <a:lumMod val="75000"/>
                    <a:lumOff val="25000"/>
                  </a:schemeClr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404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085184"/>
            <a:ext cx="3005137" cy="33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179513" y="188640"/>
            <a:ext cx="8640960" cy="523220"/>
          </a:xfrm>
          <a:prstGeom prst="rect">
            <a:avLst/>
          </a:prstGeom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dirty="0" smtClean="0">
                <a:ln w="17780" cmpd="sng">
                  <a:solidFill>
                    <a:schemeClr val="bg2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ŞEHİT SELÇUK PAKER’İ NE KADAR TANIYORUZ?</a:t>
            </a:r>
            <a:endParaRPr lang="tr-TR" sz="2800" b="1" dirty="0">
              <a:ln w="17780" cmpd="sng">
                <a:solidFill>
                  <a:schemeClr val="bg2">
                    <a:lumMod val="75000"/>
                    <a:lumOff val="25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77" y="1340768"/>
            <a:ext cx="2640293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3131839" y="1412776"/>
            <a:ext cx="5688633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r-TR" sz="2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OKULUMUZA İSMİNİ VEREN ŞEHİDİMİZİ</a:t>
            </a:r>
            <a:br>
              <a:rPr lang="tr-TR" sz="2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tr-TR" sz="2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NE KADAR TANIYORUZ?</a:t>
            </a:r>
            <a:br>
              <a:rPr lang="tr-TR" sz="2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tr-TR" sz="2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SİZİN OTURDUĞUNUZ SIRALARDA </a:t>
            </a:r>
            <a:br>
              <a:rPr lang="tr-TR" sz="2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tr-TR" sz="2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OTURDUĞUNU,</a:t>
            </a:r>
            <a:br>
              <a:rPr lang="tr-TR" sz="2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tr-TR" sz="2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SİZİN DOLAŞTIĞINIZ KORİDORLARDA</a:t>
            </a:r>
            <a:br>
              <a:rPr lang="tr-TR" sz="2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tr-TR" sz="2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DOLAŞTIĞINI,</a:t>
            </a:r>
            <a:br>
              <a:rPr lang="tr-TR" sz="2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tr-TR" sz="2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SİZİN </a:t>
            </a:r>
            <a:r>
              <a:rPr lang="tr-TR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GİBİ AYNI KANTİNİ</a:t>
            </a:r>
            <a:r>
              <a:rPr lang="tr-TR" sz="2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KULLANDIĞINI,</a:t>
            </a:r>
            <a:br>
              <a:rPr lang="tr-TR" sz="2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tr-TR" sz="2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SİZİNLE AYNI SAHADA </a:t>
            </a:r>
            <a:br>
              <a:rPr lang="tr-TR" sz="2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tr-TR" sz="2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TOP OYNADIĞINI </a:t>
            </a:r>
            <a:br>
              <a:rPr lang="tr-TR" sz="2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tr-TR" sz="2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AYNI HAVAYI TENEFFÜS ETTİĞİNİ </a:t>
            </a:r>
            <a:br>
              <a:rPr lang="tr-TR" sz="2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tr-TR" sz="2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BİLİYOR MUSUNUZ?</a:t>
            </a:r>
            <a:br>
              <a:rPr lang="tr-TR" sz="2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endParaRPr lang="tr-TR" sz="2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bg2">
                  <a:lumMod val="10000"/>
                  <a:lumOff val="9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050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457" y="5085184"/>
            <a:ext cx="3005137" cy="33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150648" y="908720"/>
            <a:ext cx="8784975" cy="630942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tr-TR" sz="1800" b="1" dirty="0" smtClean="0">
                <a:ln w="17780" cmpd="sng">
                  <a:solidFill>
                    <a:schemeClr val="tx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06 NİSAN 1991 TARİHİNDE İSTANBUL’UN ÜSKÜDAR </a:t>
            </a:r>
            <a:r>
              <a:rPr lang="tr-TR" sz="1800" b="1" dirty="0" smtClean="0">
                <a:ln w="17780" cmpd="sng">
                  <a:solidFill>
                    <a:schemeClr val="tx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İLÇESİNDE</a:t>
            </a:r>
            <a:br>
              <a:rPr lang="tr-TR" sz="1800" b="1" dirty="0" smtClean="0">
                <a:ln w="17780" cmpd="sng">
                  <a:solidFill>
                    <a:schemeClr val="tx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tr-TR" sz="1800" b="1" dirty="0" smtClean="0">
                <a:ln w="17780" cmpd="sng">
                  <a:solidFill>
                    <a:schemeClr val="tx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tr-TR" sz="1800" b="1" dirty="0" smtClean="0">
                <a:ln w="17780" cmpd="sng">
                  <a:solidFill>
                    <a:schemeClr val="tx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DÜNYAYA GELEN SELÇUK PAKER, İLKÖĞRENİMİNİ </a:t>
            </a:r>
            <a:r>
              <a:rPr lang="tr-TR" sz="1800" b="1" dirty="0" smtClean="0">
                <a:ln w="17780" cmpd="sng">
                  <a:solidFill>
                    <a:schemeClr val="tx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ÜMRANİYE'DE</a:t>
            </a:r>
            <a:br>
              <a:rPr lang="tr-TR" sz="1800" b="1" dirty="0" smtClean="0">
                <a:ln w="17780" cmpd="sng">
                  <a:solidFill>
                    <a:schemeClr val="tx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tr-TR" sz="1800" b="1" dirty="0" smtClean="0">
                <a:ln w="17780" cmpd="sng">
                  <a:solidFill>
                    <a:schemeClr val="tx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tr-TR" sz="1800" b="1" dirty="0" smtClean="0">
                <a:ln w="17780" cmpd="sng">
                  <a:solidFill>
                    <a:schemeClr val="tx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BULUNAN UZUN MEHMET İLKÖĞRETİM OKULU'NDA TAMAMLADI. </a:t>
            </a:r>
            <a:r>
              <a:rPr lang="tr-TR" sz="1800" b="1" dirty="0" smtClean="0">
                <a:ln w="17780" cmpd="sng">
                  <a:solidFill>
                    <a:schemeClr val="tx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tr-TR" sz="1800" b="1" dirty="0" smtClean="0">
                <a:ln w="17780" cmpd="sng">
                  <a:solidFill>
                    <a:schemeClr val="tx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tr-TR" sz="1800" b="1" dirty="0" smtClean="0">
                <a:ln w="17780" cmpd="sng">
                  <a:solidFill>
                    <a:schemeClr val="tx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ORTAÖĞRENİME </a:t>
            </a:r>
            <a:r>
              <a:rPr lang="tr-TR" sz="1800" b="1" dirty="0" smtClean="0">
                <a:ln w="17780" cmpd="sng">
                  <a:solidFill>
                    <a:schemeClr val="tx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İSE O ZAMANKİ İSMİ ATAKENT LİSESİ’NDE </a:t>
            </a:r>
            <a:r>
              <a:rPr lang="tr-TR" sz="1800" b="1" dirty="0" smtClean="0">
                <a:ln w="17780" cmpd="sng">
                  <a:solidFill>
                    <a:schemeClr val="tx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tr-TR" sz="1800" b="1" dirty="0" smtClean="0">
                <a:ln w="17780" cmpd="sng">
                  <a:solidFill>
                    <a:schemeClr val="tx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tr-TR" sz="1800" b="1" dirty="0" smtClean="0">
                <a:ln w="17780" cmpd="sng">
                  <a:solidFill>
                    <a:schemeClr val="tx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DEVAM </a:t>
            </a:r>
            <a:r>
              <a:rPr lang="tr-TR" sz="1800" b="1" dirty="0" smtClean="0">
                <a:ln w="17780" cmpd="sng">
                  <a:solidFill>
                    <a:schemeClr val="tx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EDEN PAKER, OKUL HAYATINI TEŞEKKÜR VE TAKDİR BELGELERİYLE TAÇLANDIRARAK 2010 YILINDA MEZUN OLDU.</a:t>
            </a:r>
            <a:br>
              <a:rPr lang="tr-TR" sz="1800" b="1" dirty="0" smtClean="0">
                <a:ln w="17780" cmpd="sng">
                  <a:solidFill>
                    <a:schemeClr val="tx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tr-TR" sz="1800" b="1" dirty="0" smtClean="0">
                <a:ln w="17780" cmpd="sng">
                  <a:solidFill>
                    <a:schemeClr val="tx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MUVAZZAF ASKERLİK HİZMETİNİ SAHRA SIHHİYE BÖLÜK KOMUTANLIĞI </a:t>
            </a:r>
            <a:r>
              <a:rPr lang="tr-TR" sz="1800" b="1" dirty="0" smtClean="0">
                <a:ln w="17780" cmpd="sng">
                  <a:solidFill>
                    <a:schemeClr val="tx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tr-TR" sz="1800" b="1" dirty="0" smtClean="0">
                <a:ln w="17780" cmpd="sng">
                  <a:solidFill>
                    <a:schemeClr val="tx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tr-TR" sz="1800" b="1" dirty="0" smtClean="0">
                <a:ln w="17780" cmpd="sng">
                  <a:solidFill>
                    <a:schemeClr val="tx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EMRİNDE </a:t>
            </a:r>
            <a:r>
              <a:rPr lang="tr-TR" sz="1800" b="1" dirty="0" smtClean="0">
                <a:ln w="17780" cmpd="sng">
                  <a:solidFill>
                    <a:schemeClr val="tx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İKMAL ONBAŞI OLARAK 2012 YILINDA BAŞARI İLE TAMAMLAMIŞTIR. </a:t>
            </a:r>
            <a:r>
              <a:rPr lang="tr-TR" sz="1800" b="1" dirty="0" smtClean="0">
                <a:ln w="17780" cmpd="sng">
                  <a:solidFill>
                    <a:schemeClr val="tx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tr-TR" sz="1800" b="1" dirty="0" smtClean="0">
                <a:ln w="17780" cmpd="sng">
                  <a:solidFill>
                    <a:schemeClr val="tx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tr-TR" sz="1800" b="1" dirty="0" smtClean="0">
                <a:ln w="17780" cmpd="sng">
                  <a:solidFill>
                    <a:schemeClr val="tx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DAHA </a:t>
            </a:r>
            <a:r>
              <a:rPr lang="tr-TR" sz="1800" b="1" dirty="0" smtClean="0">
                <a:ln w="17780" cmpd="sng">
                  <a:solidFill>
                    <a:schemeClr val="tx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SONRA ASKERLİK HAYATINA DEVAM ETMEK İSTEDİĞİ İÇİN</a:t>
            </a:r>
            <a:r>
              <a:rPr lang="tr-TR" sz="1800" b="1" dirty="0" smtClean="0">
                <a:ln w="17780" cmpd="sng">
                  <a:solidFill>
                    <a:schemeClr val="tx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</a:t>
            </a:r>
            <a:br>
              <a:rPr lang="tr-TR" sz="1800" b="1" dirty="0" smtClean="0">
                <a:ln w="17780" cmpd="sng">
                  <a:solidFill>
                    <a:schemeClr val="tx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tr-TR" sz="1800" b="1" dirty="0" smtClean="0">
                <a:ln w="17780" cmpd="sng">
                  <a:solidFill>
                    <a:schemeClr val="tx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tr-TR" sz="1800" b="1" dirty="0" smtClean="0">
                <a:ln w="17780" cmpd="sng">
                  <a:solidFill>
                    <a:schemeClr val="tx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ISPARTA EĞRİDİR'DE BULUNAN KARA KUVVETLERİ KOMUTANLIĞI'NA </a:t>
            </a:r>
            <a:r>
              <a:rPr lang="tr-TR" sz="1800" b="1" dirty="0" smtClean="0">
                <a:ln w="17780" cmpd="sng">
                  <a:solidFill>
                    <a:schemeClr val="tx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tr-TR" sz="1800" b="1" dirty="0" smtClean="0">
                <a:ln w="17780" cmpd="sng">
                  <a:solidFill>
                    <a:schemeClr val="tx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tr-TR" sz="1800" b="1" dirty="0" smtClean="0">
                <a:ln w="17780" cmpd="sng">
                  <a:solidFill>
                    <a:schemeClr val="tx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BAĞLI </a:t>
            </a:r>
            <a:r>
              <a:rPr lang="tr-TR" sz="1800" b="1" dirty="0" smtClean="0">
                <a:ln w="17780" cmpd="sng">
                  <a:solidFill>
                    <a:schemeClr val="tx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KURSLAR TABURU'NA KATILMIŞ, BURADA GÖSTERDİĞİ DİSİPLİNLİ, </a:t>
            </a:r>
            <a:r>
              <a:rPr lang="tr-TR" sz="1800" b="1" dirty="0" smtClean="0">
                <a:ln w="17780" cmpd="sng">
                  <a:solidFill>
                    <a:schemeClr val="tx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tr-TR" sz="1800" b="1" dirty="0" smtClean="0">
                <a:ln w="17780" cmpd="sng">
                  <a:solidFill>
                    <a:schemeClr val="tx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tr-TR" sz="1800" b="1" dirty="0" smtClean="0">
                <a:ln w="17780" cmpd="sng">
                  <a:solidFill>
                    <a:schemeClr val="tx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VERİMLİ </a:t>
            </a:r>
            <a:r>
              <a:rPr lang="tr-TR" sz="1800" b="1" dirty="0" smtClean="0">
                <a:ln w="17780" cmpd="sng">
                  <a:solidFill>
                    <a:schemeClr val="tx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VE TİTİZ ÇALIŞMALARI SAYESİNDE 2013 </a:t>
            </a:r>
            <a:r>
              <a:rPr lang="tr-TR" sz="1800" b="1" dirty="0" smtClean="0">
                <a:ln w="17780" cmpd="sng">
                  <a:solidFill>
                    <a:schemeClr val="tx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YILINDA</a:t>
            </a:r>
            <a:br>
              <a:rPr lang="tr-TR" sz="1800" b="1" dirty="0" smtClean="0">
                <a:ln w="17780" cmpd="sng">
                  <a:solidFill>
                    <a:schemeClr val="tx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tr-TR" sz="1800" b="1" dirty="0" smtClean="0">
                <a:ln w="17780" cmpd="sng">
                  <a:solidFill>
                    <a:schemeClr val="tx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tr-TR" sz="1800" b="1" dirty="0" smtClean="0">
                <a:ln w="17780" cmpd="sng">
                  <a:solidFill>
                    <a:schemeClr val="tx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20. DÖNEM UZMAN ERBAŞ KOMANDO TEMEL KURSUNU BAŞARI İLE TAMAMLAYARAK UZMAN ONBAŞI OLMAYA HAK KAZANMIŞTIR. </a:t>
            </a:r>
            <a:r>
              <a:rPr lang="tr-TR" sz="1800" b="1" dirty="0" smtClean="0">
                <a:ln w="17780" cmpd="sng">
                  <a:solidFill>
                    <a:schemeClr val="tx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tr-TR" sz="1800" b="1" dirty="0" smtClean="0">
                <a:ln w="17780" cmpd="sng">
                  <a:solidFill>
                    <a:schemeClr val="tx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tr-TR" sz="1800" b="1" dirty="0" smtClean="0">
                <a:ln w="17780" cmpd="sng">
                  <a:solidFill>
                    <a:schemeClr val="tx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ŞEHİDİMİZ </a:t>
            </a:r>
            <a:r>
              <a:rPr lang="tr-TR" sz="1800" b="1" dirty="0" smtClean="0">
                <a:ln w="17780" cmpd="sng">
                  <a:solidFill>
                    <a:schemeClr val="tx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2013 YILINDA PİYADE UZMAN ONBAŞI GÖREVİNİ SÜRDÜRÜRKEN ANKARA GÖLBAŞI'NDA BULUNAN BORDO BERELİ SEÇMELERİNE KATILMIŞTIR. </a:t>
            </a:r>
            <a:r>
              <a:rPr lang="tr-TR" sz="1800" b="1" dirty="0" smtClean="0">
                <a:ln w="17780" cmpd="sng">
                  <a:solidFill>
                    <a:schemeClr val="tx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tr-TR" sz="1800" b="1" dirty="0" smtClean="0">
                <a:ln w="17780" cmpd="sng">
                  <a:solidFill>
                    <a:schemeClr val="tx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tr-TR" sz="1800" b="1" dirty="0" smtClean="0">
                <a:ln w="17780" cmpd="sng">
                  <a:solidFill>
                    <a:schemeClr val="tx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ÖZEL </a:t>
            </a:r>
            <a:r>
              <a:rPr lang="tr-TR" sz="1800" b="1" dirty="0" smtClean="0">
                <a:ln w="17780" cmpd="sng">
                  <a:solidFill>
                    <a:schemeClr val="tx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KUVVETLER KOMUTANI KORG. ZEKAİ AKSAKALLI TARAFINDAN KENDİSİNE ÖZEL KUVVETLER BRÖVESİ VERİLMİŞ, </a:t>
            </a:r>
            <a:r>
              <a:rPr lang="tr-TR" sz="1800" b="1" dirty="0" smtClean="0">
                <a:ln w="17780" cmpd="sng">
                  <a:solidFill>
                    <a:schemeClr val="tx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tr-TR" sz="1800" b="1" dirty="0" smtClean="0">
                <a:ln w="17780" cmpd="sng">
                  <a:solidFill>
                    <a:schemeClr val="tx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tr-TR" sz="1800" b="1" dirty="0" smtClean="0">
                <a:ln w="17780" cmpd="sng">
                  <a:solidFill>
                    <a:schemeClr val="tx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BÖYLELİKLE </a:t>
            </a:r>
            <a:r>
              <a:rPr lang="tr-TR" sz="1800" b="1" dirty="0" smtClean="0">
                <a:ln w="17780" cmpd="sng">
                  <a:solidFill>
                    <a:schemeClr val="tx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ÖZEL KUVVETLER KOMUTANLIĞI EMRİNE </a:t>
            </a:r>
            <a:r>
              <a:rPr lang="tr-TR" sz="1800" b="1" dirty="0" smtClean="0">
                <a:ln w="17780" cmpd="sng">
                  <a:solidFill>
                    <a:schemeClr val="tx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GEÇEREK</a:t>
            </a:r>
            <a:br>
              <a:rPr lang="tr-TR" sz="1800" b="1" dirty="0" smtClean="0">
                <a:ln w="17780" cmpd="sng">
                  <a:solidFill>
                    <a:schemeClr val="tx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tr-TR" sz="1800" b="1" dirty="0" smtClean="0">
                <a:ln w="17780" cmpd="sng">
                  <a:solidFill>
                    <a:schemeClr val="tx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tr-TR" sz="1800" b="1" dirty="0" smtClean="0">
                <a:ln w="17780" cmpd="sng">
                  <a:solidFill>
                    <a:schemeClr val="tx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BORDO BERELİ OLARAK GÖREVİNE DEVAM ETMİŞTİR. </a:t>
            </a:r>
          </a:p>
          <a:p>
            <a:r>
              <a:rPr lang="tr-TR" sz="2000" dirty="0">
                <a:ln>
                  <a:solidFill>
                    <a:schemeClr val="bg2">
                      <a:lumMod val="75000"/>
                      <a:lumOff val="25000"/>
                    </a:schemeClr>
                  </a:solidFill>
                </a:ln>
                <a:noFill/>
              </a:rPr>
              <a:t/>
            </a:r>
            <a:br>
              <a:rPr lang="tr-TR" sz="2000" dirty="0">
                <a:ln>
                  <a:solidFill>
                    <a:schemeClr val="bg2">
                      <a:lumMod val="75000"/>
                      <a:lumOff val="25000"/>
                    </a:schemeClr>
                  </a:solidFill>
                </a:ln>
                <a:noFill/>
              </a:rPr>
            </a:br>
            <a:endParaRPr lang="tr-TR" sz="2000" dirty="0">
              <a:ln>
                <a:solidFill>
                  <a:schemeClr val="bg2">
                    <a:lumMod val="75000"/>
                    <a:lumOff val="25000"/>
                  </a:schemeClr>
                </a:solidFill>
              </a:ln>
              <a:noFill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51520" y="220976"/>
            <a:ext cx="8640960" cy="523220"/>
          </a:xfrm>
          <a:prstGeom prst="rect">
            <a:avLst/>
          </a:prstGeom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dirty="0" smtClean="0">
                <a:ln w="17780" cmpd="sng">
                  <a:solidFill>
                    <a:schemeClr val="bg2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ŞEHİT SELÇUK PAKER KİMDİR?</a:t>
            </a:r>
            <a:endParaRPr lang="tr-TR" sz="2800" b="1" dirty="0">
              <a:ln w="17780" cmpd="sng">
                <a:solidFill>
                  <a:schemeClr val="bg2">
                    <a:lumMod val="90000"/>
                    <a:lumOff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424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mg.superhaber.com/rcman/Cw600h440q95gm/storage/files/images/2022/01/30/selcuk-paker-402Z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4000" contras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24" y="836712"/>
            <a:ext cx="8456621" cy="577888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013176"/>
            <a:ext cx="3005137" cy="33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145170" y="188640"/>
            <a:ext cx="8819317" cy="523220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spc="300" dirty="0" smtClean="0">
                <a:ln w="11430" cmpd="sng">
                  <a:solidFill>
                    <a:schemeClr val="bg2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ŞEHİT SELÇUK PAKER’İN ŞEHADETİ</a:t>
            </a:r>
            <a:endParaRPr lang="tr-TR" sz="2800" b="1" spc="300" dirty="0">
              <a:ln w="11430" cmpd="sng">
                <a:solidFill>
                  <a:schemeClr val="bg2">
                    <a:lumMod val="75000"/>
                    <a:lumOff val="2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54407" y="980728"/>
            <a:ext cx="843807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BORDO BERELİ ŞEHİT SELÇUK PAKER, 30 OCAK 2016'DA DİYARBAKIR SUR'DA TERÖR OPERASYONLARINDA KAHRAMANCA ÇATIŞARAK ŞEHİT DÜŞTÜ. ARDINDA 2,5 AYLIK HAMİLE EŞİNİ BIRAKAN ŞEHİT, ANKARA CEBECİ ASKERİ ŞEHİTLİĞİ'NE DEFNEDİLDİ.</a:t>
            </a:r>
            <a:br>
              <a:rPr lang="tr-TR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tr-TR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2.04 CM BOYU İLE TABUTA VE TOPRAĞA SIĞMAYAN, AYAKLARI KIVRILARAK GÖMÜLEN, BOYU VE BAŞARISI İLE KOMUTANLARININ DA DİKKATİNİ ÇEKEN, BİR KAHRAMANDIR.</a:t>
            </a:r>
            <a:br>
              <a:rPr lang="tr-TR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tr-TR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RUHU ŞAD OLSUN.</a:t>
            </a:r>
            <a:br>
              <a:rPr lang="tr-TR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ar-AE" sz="2000" dirty="0" smtClean="0"/>
              <a:t>وَلاَ </a:t>
            </a:r>
            <a:r>
              <a:rPr lang="ar-AE" sz="2000" dirty="0"/>
              <a:t>تَقُولُواْ لِمَنْ يُقْتَلُ فِي سَبيلِ اللّهِ أَمْوَاتٌ بَلْ أَحْيَاء وَلَكِن لاَّ </a:t>
            </a:r>
            <a:r>
              <a:rPr lang="ar-AE" sz="2000" dirty="0" smtClean="0"/>
              <a:t>تَشْعُرُون</a:t>
            </a:r>
            <a:r>
              <a:rPr lang="ar-AE" sz="2400" dirty="0" smtClean="0"/>
              <a:t>َ</a:t>
            </a:r>
          </a:p>
          <a:p>
            <a:r>
              <a:rPr lang="tr-TR" sz="2400" b="1" dirty="0" smtClean="0"/>
              <a:t>ALLAH YOLUNDA ÖLDÜRÜLENLERE “ÖLÜLER” DEMEYİN. BİLAKİS ONLAR DİRİDİRLER, FAKAT SİZ HİSSEDEMEZSİNİZ. </a:t>
            </a:r>
            <a:r>
              <a:rPr lang="tr-TR" sz="2400" dirty="0" smtClean="0"/>
              <a:t>(BAKARA 154)</a:t>
            </a:r>
          </a:p>
          <a:p>
            <a:endParaRPr lang="tr-TR" sz="2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185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24744"/>
            <a:ext cx="3816424" cy="5733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856983" cy="72494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ctr"/>
            <a:r>
              <a:rPr lang="tr-TR" sz="44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GÖZÜ YAŞLI ŞEHİD ANASI…</a:t>
            </a:r>
            <a:endParaRPr lang="tr-TR" sz="4400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-apple-system"/>
              </a:rPr>
              <a:t> </a:t>
            </a:r>
            <a:r>
              <a:rPr lang="tr-T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-apple-system"/>
              </a:rPr>
              <a:t>"</a:t>
            </a:r>
            <a:r>
              <a:rPr lang="tr-TR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-apple-system"/>
              </a:rPr>
              <a:t>BU ÇOK ZOR OLMAYA BAŞLADI. </a:t>
            </a:r>
            <a:br>
              <a:rPr lang="tr-TR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-apple-system"/>
              </a:rPr>
            </a:br>
            <a:r>
              <a:rPr lang="tr-TR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-apple-system"/>
              </a:rPr>
              <a:t>OĞLUM ŞEHİT OLDUKTAN SONRA </a:t>
            </a:r>
            <a:br>
              <a:rPr lang="tr-TR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-apple-system"/>
              </a:rPr>
            </a:br>
            <a:r>
              <a:rPr lang="tr-TR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-apple-system"/>
              </a:rPr>
              <a:t>ONA YAKIN OLABİLMEK İÇİN </a:t>
            </a:r>
            <a:br>
              <a:rPr lang="tr-TR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-apple-system"/>
              </a:rPr>
            </a:br>
            <a:r>
              <a:rPr lang="tr-TR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-apple-system"/>
              </a:rPr>
              <a:t>CEBECİ MEZARLIĞI'NIN KARŞISINA</a:t>
            </a:r>
            <a:br>
              <a:rPr lang="tr-TR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-apple-system"/>
              </a:rPr>
            </a:br>
            <a:r>
              <a:rPr lang="tr-TR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-apple-system"/>
              </a:rPr>
              <a:t>TAŞINDIM.</a:t>
            </a:r>
            <a:br>
              <a:rPr lang="tr-TR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-apple-system"/>
              </a:rPr>
            </a:br>
            <a:r>
              <a:rPr lang="tr-TR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-apple-system"/>
              </a:rPr>
              <a:t>ŞİMDİ ARAMIZDA SADECE </a:t>
            </a:r>
            <a:br>
              <a:rPr lang="tr-TR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-apple-system"/>
              </a:rPr>
            </a:br>
            <a:r>
              <a:rPr lang="tr-TR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-apple-system"/>
              </a:rPr>
              <a:t>150 METRE VAR. </a:t>
            </a:r>
            <a:br>
              <a:rPr lang="tr-TR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-apple-system"/>
              </a:rPr>
            </a:br>
            <a:r>
              <a:rPr lang="tr-TR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-apple-system"/>
              </a:rPr>
              <a:t>HEMEN KARŞI BİNA.</a:t>
            </a:r>
            <a:br>
              <a:rPr lang="tr-TR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-apple-system"/>
              </a:rPr>
            </a:br>
            <a:r>
              <a:rPr lang="tr-TR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-apple-system"/>
              </a:rPr>
              <a:t>HER GÜN ŞEHİT YAVRUMA DUA ETMEYE,</a:t>
            </a:r>
            <a:br>
              <a:rPr lang="tr-TR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-apple-system"/>
              </a:rPr>
            </a:br>
            <a:r>
              <a:rPr lang="tr-TR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-apple-system"/>
              </a:rPr>
              <a:t>GİDİYORUM. GECELERİ DE GÖZÜM CAMDA, </a:t>
            </a:r>
            <a:br>
              <a:rPr lang="tr-TR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-apple-system"/>
              </a:rPr>
            </a:br>
            <a:r>
              <a:rPr lang="tr-TR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-apple-system"/>
              </a:rPr>
              <a:t>OĞLUMU GÖZETLİYORUM. </a:t>
            </a:r>
            <a:br>
              <a:rPr lang="tr-TR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-apple-system"/>
              </a:rPr>
            </a:br>
            <a:r>
              <a:rPr lang="tr-TR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-apple-system"/>
              </a:rPr>
              <a:t>ONA BİR SÖZÜM VARDI.</a:t>
            </a:r>
            <a:br>
              <a:rPr lang="tr-TR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-apple-system"/>
              </a:rPr>
            </a:br>
            <a:r>
              <a:rPr lang="tr-TR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-apple-system"/>
              </a:rPr>
              <a:t> 'ASLA AYRILMAYACAĞIZ' DİYE. </a:t>
            </a:r>
            <a:br>
              <a:rPr lang="tr-TR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-apple-system"/>
              </a:rPr>
            </a:br>
            <a:r>
              <a:rPr lang="tr-TR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-apple-system"/>
              </a:rPr>
              <a:t>BU DÜNYADA ONU YALNIZ BIRAKMAYACAĞIM. </a:t>
            </a:r>
            <a:br>
              <a:rPr lang="tr-TR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-apple-system"/>
              </a:rPr>
            </a:br>
            <a:r>
              <a:rPr lang="tr-TR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-apple-system"/>
              </a:rPr>
              <a:t>İNŞALLAH AHİRETTE DE BİRLİKTE OLURUZ ,</a:t>
            </a:r>
            <a:br>
              <a:rPr lang="tr-TR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-apple-system"/>
              </a:rPr>
            </a:br>
            <a:r>
              <a:rPr lang="tr-TR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-apple-system"/>
              </a:rPr>
              <a:t>YAVRUMLA. </a:t>
            </a:r>
            <a:br>
              <a:rPr lang="tr-TR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-apple-system"/>
              </a:rPr>
            </a:br>
            <a:r>
              <a:rPr lang="tr-TR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-apple-system"/>
              </a:rPr>
              <a:t>RABBİM EBEDİYETTE NASİP ETSİN ONU BİZE"</a:t>
            </a:r>
            <a:r>
              <a:rPr lang="tr-TR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-apple-system"/>
              </a:rPr>
              <a:t> </a:t>
            </a:r>
            <a:endParaRPr lang="tr-TR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856" y="5085184"/>
            <a:ext cx="3005137" cy="33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85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371" y="692696"/>
            <a:ext cx="2723366" cy="529256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3" y="274638"/>
            <a:ext cx="8739224" cy="706090"/>
          </a:xfr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tr-TR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tr-TR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tr-TR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ANNE </a:t>
            </a:r>
            <a:r>
              <a:rPr lang="tr-TR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SEVGİ DAŞDEMİR</a:t>
            </a:r>
            <a:r>
              <a:rPr lang="tr-TR" dirty="0" smtClean="0">
                <a:solidFill>
                  <a:schemeClr val="tx1">
                    <a:lumMod val="95000"/>
                  </a:schemeClr>
                </a:solidFill>
              </a:rPr>
              <a:t>, </a:t>
            </a:r>
            <a:endParaRPr lang="tr-TR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260" y="5085184"/>
            <a:ext cx="3005137" cy="33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323528" y="1268760"/>
            <a:ext cx="5997732" cy="44012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KADİR GECESİ'NDE SELÇUK PAKER'İN </a:t>
            </a:r>
            <a:br>
              <a:rPr lang="tr-TR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tr-TR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MEZAR TAŞINA YANSIYAN SİLÜETİNİ </a:t>
            </a:r>
            <a:br>
              <a:rPr lang="tr-TR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tr-TR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CEP TELEFONUYLA KAYDETTİ. </a:t>
            </a:r>
            <a:br>
              <a:rPr lang="tr-TR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tr-TR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DAŞDEMİR, ''EZAN BİTENE KADAR </a:t>
            </a:r>
            <a:br>
              <a:rPr lang="tr-TR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tr-TR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ORADAN GÜLEREK </a:t>
            </a:r>
            <a:br>
              <a:rPr lang="tr-TR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tr-TR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BANA BAKTI.</a:t>
            </a:r>
            <a:br>
              <a:rPr lang="tr-TR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tr-TR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EZAN BİTTİKTEN SONRA </a:t>
            </a:r>
            <a:br>
              <a:rPr lang="tr-TR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tr-TR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BİR ANDA </a:t>
            </a:r>
            <a:br>
              <a:rPr lang="tr-TR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tr-TR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KABİR TAŞI </a:t>
            </a:r>
            <a:br>
              <a:rPr lang="tr-TR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tr-TR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NORMALDE DÖNDÜ''</a:t>
            </a:r>
            <a:endParaRPr lang="tr-TR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813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15248"/>
            <a:ext cx="2872892" cy="1196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268760"/>
            <a:ext cx="5681663" cy="54726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SEN HUZURLA UYU YİĞİDİM</a:t>
            </a:r>
            <a:br>
              <a:rPr lang="tr-TR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tr-TR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BU AİLENİN HER FERDİ, HER KOŞULDA</a:t>
            </a:r>
            <a:br>
              <a:rPr lang="tr-TR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tr-TR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SENİ ANACAK VE YAD EDECEKTİR.</a:t>
            </a:r>
            <a:br>
              <a:rPr lang="tr-TR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tr-TR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BİZE GÖRE DE SEN ÖLMEDİN</a:t>
            </a:r>
            <a:br>
              <a:rPr lang="tr-TR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tr-TR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ÇÜNKÜ, ŞEHİTLER </a:t>
            </a:r>
            <a:r>
              <a:rPr lang="tr-TR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ÖLMEZ…</a:t>
            </a:r>
            <a:br>
              <a:rPr lang="tr-TR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tr-TR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AL </a:t>
            </a:r>
            <a:r>
              <a:rPr lang="tr-TR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BAYRAGIN </a:t>
            </a:r>
            <a:r>
              <a:rPr lang="tr-TR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ALTINDA</a:t>
            </a:r>
            <a:br>
              <a:rPr lang="tr-TR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tr-TR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METEHAN’DEN  </a:t>
            </a:r>
            <a:r>
              <a:rPr lang="tr-TR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KUTLUK </a:t>
            </a:r>
            <a:r>
              <a:rPr lang="tr-TR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KAGAN’A</a:t>
            </a:r>
            <a:br>
              <a:rPr lang="tr-TR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tr-TR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ALPASLAN’DAN </a:t>
            </a:r>
            <a:r>
              <a:rPr lang="tr-TR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FATİH SULTAN MEHMET HAN’A</a:t>
            </a:r>
            <a:br>
              <a:rPr lang="tr-TR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tr-TR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ÖNDERİMİZ MUSTAFA KEMAL ATATÜRK’E KADAR</a:t>
            </a:r>
            <a:br>
              <a:rPr lang="tr-TR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tr-TR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BİZ ASKER DOGDUK</a:t>
            </a:r>
            <a:br>
              <a:rPr lang="tr-TR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tr-TR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ASKER ÖLÜRÜZ.</a:t>
            </a:r>
            <a:br>
              <a:rPr lang="tr-TR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tr-TR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VATAN SİZE MİNNETTARDIR. </a:t>
            </a:r>
            <a:r>
              <a:rPr lang="tr-TR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tr-TR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tr-TR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MEKANIN </a:t>
            </a:r>
            <a:r>
              <a:rPr lang="tr-TR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CENNET</a:t>
            </a:r>
            <a:br>
              <a:rPr lang="tr-TR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tr-TR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ŞEHİDİM…</a:t>
            </a:r>
            <a:endParaRPr lang="tr-TR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013175"/>
            <a:ext cx="3005137" cy="33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315248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tr-TR" spc="0" dirty="0" smtClean="0">
                <a:ln w="17780" cmpd="sng">
                  <a:solidFill>
                    <a:schemeClr val="bg2">
                      <a:lumMod val="10000"/>
                      <a:lumOff val="9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ATAKENT ŞEHİT SELÇUK PAKER </a:t>
            </a:r>
            <a:br>
              <a:rPr lang="tr-TR" spc="0" dirty="0" smtClean="0">
                <a:ln w="17780" cmpd="sng">
                  <a:solidFill>
                    <a:schemeClr val="bg2">
                      <a:lumMod val="10000"/>
                      <a:lumOff val="9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tr-TR" spc="0" dirty="0" smtClean="0">
                <a:ln w="17780" cmpd="sng">
                  <a:solidFill>
                    <a:schemeClr val="bg2">
                      <a:lumMod val="10000"/>
                      <a:lumOff val="9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ANDOLU </a:t>
            </a:r>
            <a:r>
              <a:rPr lang="tr-TR" spc="0" dirty="0" smtClean="0">
                <a:ln w="17780" cmpd="sng">
                  <a:solidFill>
                    <a:schemeClr val="bg2">
                      <a:lumMod val="10000"/>
                      <a:lumOff val="9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LİSESİ AİLESİ </a:t>
            </a:r>
            <a:r>
              <a:rPr lang="tr-TR" spc="0" dirty="0" smtClean="0">
                <a:ln w="17780" cmpd="sng">
                  <a:solidFill>
                    <a:schemeClr val="bg2">
                      <a:lumMod val="10000"/>
                      <a:lumOff val="9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OLARAK</a:t>
            </a:r>
            <a:r>
              <a:rPr lang="tr-TR" spc="0" dirty="0" smtClean="0">
                <a:ln w="17780" cmpd="sng">
                  <a:solidFill>
                    <a:schemeClr val="bg2">
                      <a:lumMod val="10000"/>
                      <a:lumOff val="9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</a:t>
            </a:r>
            <a:endParaRPr lang="tr-TR" spc="0" dirty="0">
              <a:ln w="17780" cmpd="sng">
                <a:solidFill>
                  <a:schemeClr val="bg2">
                    <a:lumMod val="10000"/>
                    <a:lumOff val="9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066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sır">
  <a:themeElements>
    <a:clrScheme name="Hasır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y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asır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281</TotalTime>
  <Words>73</Words>
  <Application>Microsoft Office PowerPoint</Application>
  <PresentationFormat>Ekran Gösterisi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Hasır</vt:lpstr>
      <vt:lpstr>ŞEHİdimiz  ANISINA …</vt:lpstr>
      <vt:lpstr>PowerPoint Sunusu</vt:lpstr>
      <vt:lpstr>PowerPoint Sunusu</vt:lpstr>
      <vt:lpstr>PowerPoint Sunusu</vt:lpstr>
      <vt:lpstr>PowerPoint Sunusu</vt:lpstr>
      <vt:lpstr>PowerPoint Sunusu</vt:lpstr>
      <vt:lpstr>GÖZÜ YAŞLI ŞEHİD ANASI…</vt:lpstr>
      <vt:lpstr>          ANNE SEVGİ DAŞDEMİR, </vt:lpstr>
      <vt:lpstr>ATAKENT ŞEHİT SELÇUK PAKER  ANDOLU LİSESİ AİLESİ OLARAK,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HAMDİ PAKSOY</dc:creator>
  <cp:lastModifiedBy>HAMDİ PAKSOY</cp:lastModifiedBy>
  <cp:revision>56</cp:revision>
  <dcterms:created xsi:type="dcterms:W3CDTF">2024-10-04T12:42:06Z</dcterms:created>
  <dcterms:modified xsi:type="dcterms:W3CDTF">2024-10-05T16:59:47Z</dcterms:modified>
</cp:coreProperties>
</file>